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28EBE7-3C86-4D40-9713-001601AE7F80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014F43E-DFD3-41B2-B622-EA1F8DAB5FFE}">
      <dgm:prSet phldrT="[Text]"/>
      <dgm:spPr/>
      <dgm:t>
        <a:bodyPr/>
        <a:lstStyle/>
        <a:p>
          <a:r>
            <a:rPr lang="en-US" dirty="0" smtClean="0"/>
            <a:t>Women identified to be pregnant</a:t>
          </a:r>
          <a:endParaRPr lang="en-US" dirty="0"/>
        </a:p>
      </dgm:t>
    </dgm:pt>
    <dgm:pt modelId="{28FC4A10-F7CB-42B8-BF85-1BA97DA6ACF4}" type="parTrans" cxnId="{9612D4EE-E2F9-43B5-AA17-4D96021B35E9}">
      <dgm:prSet/>
      <dgm:spPr/>
      <dgm:t>
        <a:bodyPr/>
        <a:lstStyle/>
        <a:p>
          <a:endParaRPr lang="en-US"/>
        </a:p>
      </dgm:t>
    </dgm:pt>
    <dgm:pt modelId="{A9E40F57-7AA9-4515-88D7-4914586FBE7D}" type="sibTrans" cxnId="{9612D4EE-E2F9-43B5-AA17-4D96021B35E9}">
      <dgm:prSet/>
      <dgm:spPr/>
      <dgm:t>
        <a:bodyPr/>
        <a:lstStyle/>
        <a:p>
          <a:endParaRPr lang="en-US"/>
        </a:p>
      </dgm:t>
    </dgm:pt>
    <dgm:pt modelId="{E3F4C375-FA5E-4E75-B227-610461C3479B}">
      <dgm:prSet phldrT="[Text]"/>
      <dgm:spPr/>
      <dgm:t>
        <a:bodyPr/>
        <a:lstStyle/>
        <a:p>
          <a:r>
            <a:rPr lang="en-US" dirty="0" smtClean="0"/>
            <a:t>Live births to </a:t>
          </a:r>
          <a:r>
            <a:rPr lang="en-US" dirty="0" err="1" smtClean="0"/>
            <a:t>HBsAg</a:t>
          </a:r>
          <a:r>
            <a:rPr lang="en-US" dirty="0" smtClean="0"/>
            <a:t> pregnant women</a:t>
          </a:r>
          <a:endParaRPr lang="en-US" dirty="0"/>
        </a:p>
      </dgm:t>
    </dgm:pt>
    <dgm:pt modelId="{C69A737A-46FC-4147-ADDB-93A80F723034}" type="parTrans" cxnId="{030413B4-18BB-4866-B622-7B16343CCA5E}">
      <dgm:prSet/>
      <dgm:spPr/>
      <dgm:t>
        <a:bodyPr/>
        <a:lstStyle/>
        <a:p>
          <a:endParaRPr lang="en-US"/>
        </a:p>
      </dgm:t>
    </dgm:pt>
    <dgm:pt modelId="{FA058591-8B7D-44D1-A031-9A810CF2EAB9}" type="sibTrans" cxnId="{030413B4-18BB-4866-B622-7B16343CCA5E}">
      <dgm:prSet/>
      <dgm:spPr/>
      <dgm:t>
        <a:bodyPr/>
        <a:lstStyle/>
        <a:p>
          <a:endParaRPr lang="en-US"/>
        </a:p>
      </dgm:t>
    </dgm:pt>
    <dgm:pt modelId="{FA5007C9-C1B9-46AB-97EF-22C8D9DAD262}">
      <dgm:prSet phldrT="[Text]"/>
      <dgm:spPr/>
      <dgm:t>
        <a:bodyPr/>
        <a:lstStyle/>
        <a:p>
          <a:r>
            <a:rPr lang="en-US" dirty="0" smtClean="0"/>
            <a:t>Infants who received hepatitis B virus vaccine and hepatitis B immune globulin within 12 hours after birth</a:t>
          </a:r>
          <a:endParaRPr lang="en-US" dirty="0"/>
        </a:p>
      </dgm:t>
    </dgm:pt>
    <dgm:pt modelId="{59BAFED3-6548-4DCC-A0AC-5A28E864B6AC}" type="parTrans" cxnId="{78EFB9A5-2343-438A-8030-A6BC80739EC8}">
      <dgm:prSet/>
      <dgm:spPr/>
      <dgm:t>
        <a:bodyPr/>
        <a:lstStyle/>
        <a:p>
          <a:endParaRPr lang="en-US"/>
        </a:p>
      </dgm:t>
    </dgm:pt>
    <dgm:pt modelId="{2116EA3E-0D62-4BC2-B96B-D595567ABC1E}" type="sibTrans" cxnId="{78EFB9A5-2343-438A-8030-A6BC80739EC8}">
      <dgm:prSet/>
      <dgm:spPr/>
      <dgm:t>
        <a:bodyPr/>
        <a:lstStyle/>
        <a:p>
          <a:endParaRPr lang="en-US"/>
        </a:p>
      </dgm:t>
    </dgm:pt>
    <dgm:pt modelId="{FD9C4DD9-E8CF-4EE2-81E9-0E224EFC7914}">
      <dgm:prSet phldrT="[Text]"/>
      <dgm:spPr/>
      <dgm:t>
        <a:bodyPr/>
        <a:lstStyle/>
        <a:p>
          <a:r>
            <a:rPr lang="en-US" dirty="0" smtClean="0"/>
            <a:t>Pregnant women identified to be hepatitis B surface antigen (</a:t>
          </a:r>
          <a:r>
            <a:rPr lang="en-US" dirty="0" err="1" smtClean="0"/>
            <a:t>HBsAg</a:t>
          </a:r>
          <a:r>
            <a:rPr lang="en-US" dirty="0" smtClean="0"/>
            <a:t>) positive at prenatal screening or upon admission for delivery </a:t>
          </a:r>
          <a:endParaRPr lang="en-US" dirty="0"/>
        </a:p>
      </dgm:t>
    </dgm:pt>
    <dgm:pt modelId="{D84FCF20-E9DA-4069-BD23-D2BD3F8D631D}" type="sibTrans" cxnId="{88529429-30B3-4158-BD4F-02DEEB8DF04F}">
      <dgm:prSet/>
      <dgm:spPr/>
      <dgm:t>
        <a:bodyPr/>
        <a:lstStyle/>
        <a:p>
          <a:endParaRPr lang="en-US"/>
        </a:p>
      </dgm:t>
    </dgm:pt>
    <dgm:pt modelId="{42BB4379-4565-4C4E-8B49-8030A87259FF}" type="parTrans" cxnId="{88529429-30B3-4158-BD4F-02DEEB8DF04F}">
      <dgm:prSet/>
      <dgm:spPr/>
      <dgm:t>
        <a:bodyPr/>
        <a:lstStyle/>
        <a:p>
          <a:endParaRPr lang="en-US"/>
        </a:p>
      </dgm:t>
    </dgm:pt>
    <dgm:pt modelId="{A4F8CC57-0A6A-4CCA-8124-1EEA8E9CE2F9}" type="pres">
      <dgm:prSet presAssocID="{6428EBE7-3C86-4D40-9713-001601AE7F80}" presName="rootnode" presStyleCnt="0">
        <dgm:presLayoutVars>
          <dgm:chMax/>
          <dgm:chPref/>
          <dgm:dir/>
          <dgm:animLvl val="lvl"/>
        </dgm:presLayoutVars>
      </dgm:prSet>
      <dgm:spPr/>
    </dgm:pt>
    <dgm:pt modelId="{9846E736-F404-4233-BD9E-D8048CFC65FE}" type="pres">
      <dgm:prSet presAssocID="{A014F43E-DFD3-41B2-B622-EA1F8DAB5FFE}" presName="composite" presStyleCnt="0"/>
      <dgm:spPr/>
    </dgm:pt>
    <dgm:pt modelId="{32596A6F-6085-4558-A081-21B99E69D246}" type="pres">
      <dgm:prSet presAssocID="{A014F43E-DFD3-41B2-B622-EA1F8DAB5FFE}" presName="bentUpArrow1" presStyleLbl="alignImgPlace1" presStyleIdx="0" presStyleCnt="3"/>
      <dgm:spPr/>
    </dgm:pt>
    <dgm:pt modelId="{7E5673AB-A9C3-4D3B-A65C-2CF5A5823D19}" type="pres">
      <dgm:prSet presAssocID="{A014F43E-DFD3-41B2-B622-EA1F8DAB5FFE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40648E-7B23-4916-BCEE-32C6E67C5CD6}" type="pres">
      <dgm:prSet presAssocID="{A014F43E-DFD3-41B2-B622-EA1F8DAB5FFE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83D3BB-A9BB-47AB-AD67-B4D763DAC731}" type="pres">
      <dgm:prSet presAssocID="{A9E40F57-7AA9-4515-88D7-4914586FBE7D}" presName="sibTrans" presStyleCnt="0"/>
      <dgm:spPr/>
    </dgm:pt>
    <dgm:pt modelId="{3EF45AF4-3CCD-4390-BCE6-385A60F11A65}" type="pres">
      <dgm:prSet presAssocID="{FD9C4DD9-E8CF-4EE2-81E9-0E224EFC7914}" presName="composite" presStyleCnt="0"/>
      <dgm:spPr/>
    </dgm:pt>
    <dgm:pt modelId="{81D4F93F-5366-47E9-90C2-DA4199AB9EE7}" type="pres">
      <dgm:prSet presAssocID="{FD9C4DD9-E8CF-4EE2-81E9-0E224EFC7914}" presName="bentUpArrow1" presStyleLbl="alignImgPlace1" presStyleIdx="1" presStyleCnt="3"/>
      <dgm:spPr/>
    </dgm:pt>
    <dgm:pt modelId="{36A8E1C7-F18A-427F-9E1D-73848C1A8961}" type="pres">
      <dgm:prSet presAssocID="{FD9C4DD9-E8CF-4EE2-81E9-0E224EFC7914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34192F-6B3A-4BAD-BC64-13369B989371}" type="pres">
      <dgm:prSet presAssocID="{FD9C4DD9-E8CF-4EE2-81E9-0E224EFC7914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448E3433-81AB-4B33-8C91-10F91AB2587B}" type="pres">
      <dgm:prSet presAssocID="{D84FCF20-E9DA-4069-BD23-D2BD3F8D631D}" presName="sibTrans" presStyleCnt="0"/>
      <dgm:spPr/>
    </dgm:pt>
    <dgm:pt modelId="{5641C4C2-159D-49F1-BBB9-ADFE174C3BCE}" type="pres">
      <dgm:prSet presAssocID="{E3F4C375-FA5E-4E75-B227-610461C3479B}" presName="composite" presStyleCnt="0"/>
      <dgm:spPr/>
    </dgm:pt>
    <dgm:pt modelId="{E883B5C9-0212-4DBC-ADCF-4FD7DE1EDD41}" type="pres">
      <dgm:prSet presAssocID="{E3F4C375-FA5E-4E75-B227-610461C3479B}" presName="bentUpArrow1" presStyleLbl="alignImgPlace1" presStyleIdx="2" presStyleCnt="3"/>
      <dgm:spPr/>
    </dgm:pt>
    <dgm:pt modelId="{50644F09-2675-47C8-A144-AF63ECB20A24}" type="pres">
      <dgm:prSet presAssocID="{E3F4C375-FA5E-4E75-B227-610461C3479B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3432B2-DC69-46D6-ADDF-D61BFCD2F883}" type="pres">
      <dgm:prSet presAssocID="{E3F4C375-FA5E-4E75-B227-610461C3479B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68EA8A-C78B-433E-BA46-736CB67FBBB1}" type="pres">
      <dgm:prSet presAssocID="{FA058591-8B7D-44D1-A031-9A810CF2EAB9}" presName="sibTrans" presStyleCnt="0"/>
      <dgm:spPr/>
    </dgm:pt>
    <dgm:pt modelId="{21DD33EA-63E7-4BEC-AD6E-37A2893769FB}" type="pres">
      <dgm:prSet presAssocID="{FA5007C9-C1B9-46AB-97EF-22C8D9DAD262}" presName="composite" presStyleCnt="0"/>
      <dgm:spPr/>
    </dgm:pt>
    <dgm:pt modelId="{DEE33496-3E1D-4F95-A97E-3FB2B4D495A4}" type="pres">
      <dgm:prSet presAssocID="{FA5007C9-C1B9-46AB-97EF-22C8D9DAD262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0413B4-18BB-4866-B622-7B16343CCA5E}" srcId="{6428EBE7-3C86-4D40-9713-001601AE7F80}" destId="{E3F4C375-FA5E-4E75-B227-610461C3479B}" srcOrd="2" destOrd="0" parTransId="{C69A737A-46FC-4147-ADDB-93A80F723034}" sibTransId="{FA058591-8B7D-44D1-A031-9A810CF2EAB9}"/>
    <dgm:cxn modelId="{78EFB9A5-2343-438A-8030-A6BC80739EC8}" srcId="{6428EBE7-3C86-4D40-9713-001601AE7F80}" destId="{FA5007C9-C1B9-46AB-97EF-22C8D9DAD262}" srcOrd="3" destOrd="0" parTransId="{59BAFED3-6548-4DCC-A0AC-5A28E864B6AC}" sibTransId="{2116EA3E-0D62-4BC2-B96B-D595567ABC1E}"/>
    <dgm:cxn modelId="{8F9FACD6-59FA-4939-BAD9-E62B13C9B7EA}" type="presOf" srcId="{FA5007C9-C1B9-46AB-97EF-22C8D9DAD262}" destId="{DEE33496-3E1D-4F95-A97E-3FB2B4D495A4}" srcOrd="0" destOrd="0" presId="urn:microsoft.com/office/officeart/2005/8/layout/StepDownProcess"/>
    <dgm:cxn modelId="{2A120316-E9F4-4872-8278-84E42D4ADFCE}" type="presOf" srcId="{FD9C4DD9-E8CF-4EE2-81E9-0E224EFC7914}" destId="{36A8E1C7-F18A-427F-9E1D-73848C1A8961}" srcOrd="0" destOrd="0" presId="urn:microsoft.com/office/officeart/2005/8/layout/StepDownProcess"/>
    <dgm:cxn modelId="{88529429-30B3-4158-BD4F-02DEEB8DF04F}" srcId="{6428EBE7-3C86-4D40-9713-001601AE7F80}" destId="{FD9C4DD9-E8CF-4EE2-81E9-0E224EFC7914}" srcOrd="1" destOrd="0" parTransId="{42BB4379-4565-4C4E-8B49-8030A87259FF}" sibTransId="{D84FCF20-E9DA-4069-BD23-D2BD3F8D631D}"/>
    <dgm:cxn modelId="{9612D4EE-E2F9-43B5-AA17-4D96021B35E9}" srcId="{6428EBE7-3C86-4D40-9713-001601AE7F80}" destId="{A014F43E-DFD3-41B2-B622-EA1F8DAB5FFE}" srcOrd="0" destOrd="0" parTransId="{28FC4A10-F7CB-42B8-BF85-1BA97DA6ACF4}" sibTransId="{A9E40F57-7AA9-4515-88D7-4914586FBE7D}"/>
    <dgm:cxn modelId="{59B715D7-DF14-41BD-B366-4426BFF1D3B2}" type="presOf" srcId="{6428EBE7-3C86-4D40-9713-001601AE7F80}" destId="{A4F8CC57-0A6A-4CCA-8124-1EEA8E9CE2F9}" srcOrd="0" destOrd="0" presId="urn:microsoft.com/office/officeart/2005/8/layout/StepDownProcess"/>
    <dgm:cxn modelId="{86E641B5-4910-4B2C-B786-3F4D38334C85}" type="presOf" srcId="{E3F4C375-FA5E-4E75-B227-610461C3479B}" destId="{50644F09-2675-47C8-A144-AF63ECB20A24}" srcOrd="0" destOrd="0" presId="urn:microsoft.com/office/officeart/2005/8/layout/StepDownProcess"/>
    <dgm:cxn modelId="{2B334E4D-6E0F-42C7-AB09-8F709DD6DA44}" type="presOf" srcId="{A014F43E-DFD3-41B2-B622-EA1F8DAB5FFE}" destId="{7E5673AB-A9C3-4D3B-A65C-2CF5A5823D19}" srcOrd="0" destOrd="0" presId="urn:microsoft.com/office/officeart/2005/8/layout/StepDownProcess"/>
    <dgm:cxn modelId="{D4D8AAE7-8FD6-4A32-8F82-24906947AE30}" type="presParOf" srcId="{A4F8CC57-0A6A-4CCA-8124-1EEA8E9CE2F9}" destId="{9846E736-F404-4233-BD9E-D8048CFC65FE}" srcOrd="0" destOrd="0" presId="urn:microsoft.com/office/officeart/2005/8/layout/StepDownProcess"/>
    <dgm:cxn modelId="{9F368B68-A1C2-499F-A5A0-680C00FD143E}" type="presParOf" srcId="{9846E736-F404-4233-BD9E-D8048CFC65FE}" destId="{32596A6F-6085-4558-A081-21B99E69D246}" srcOrd="0" destOrd="0" presId="urn:microsoft.com/office/officeart/2005/8/layout/StepDownProcess"/>
    <dgm:cxn modelId="{F7B87DA6-52C8-4581-9E84-29FCDECA38DB}" type="presParOf" srcId="{9846E736-F404-4233-BD9E-D8048CFC65FE}" destId="{7E5673AB-A9C3-4D3B-A65C-2CF5A5823D19}" srcOrd="1" destOrd="0" presId="urn:microsoft.com/office/officeart/2005/8/layout/StepDownProcess"/>
    <dgm:cxn modelId="{C307BAD1-DA3D-4FE8-922D-A8988A74512A}" type="presParOf" srcId="{9846E736-F404-4233-BD9E-D8048CFC65FE}" destId="{EE40648E-7B23-4916-BCEE-32C6E67C5CD6}" srcOrd="2" destOrd="0" presId="urn:microsoft.com/office/officeart/2005/8/layout/StepDownProcess"/>
    <dgm:cxn modelId="{DCA1E4A9-A74C-4089-BF26-E2867C0E2E97}" type="presParOf" srcId="{A4F8CC57-0A6A-4CCA-8124-1EEA8E9CE2F9}" destId="{9D83D3BB-A9BB-47AB-AD67-B4D763DAC731}" srcOrd="1" destOrd="0" presId="urn:microsoft.com/office/officeart/2005/8/layout/StepDownProcess"/>
    <dgm:cxn modelId="{623B2E9E-37FD-4032-AC52-3F4B949A4D71}" type="presParOf" srcId="{A4F8CC57-0A6A-4CCA-8124-1EEA8E9CE2F9}" destId="{3EF45AF4-3CCD-4390-BCE6-385A60F11A65}" srcOrd="2" destOrd="0" presId="urn:microsoft.com/office/officeart/2005/8/layout/StepDownProcess"/>
    <dgm:cxn modelId="{87CEDCA1-6D96-43EE-A47F-011BED0BD8DB}" type="presParOf" srcId="{3EF45AF4-3CCD-4390-BCE6-385A60F11A65}" destId="{81D4F93F-5366-47E9-90C2-DA4199AB9EE7}" srcOrd="0" destOrd="0" presId="urn:microsoft.com/office/officeart/2005/8/layout/StepDownProcess"/>
    <dgm:cxn modelId="{E865B9C5-5419-449B-BA8E-F16A4DFA066B}" type="presParOf" srcId="{3EF45AF4-3CCD-4390-BCE6-385A60F11A65}" destId="{36A8E1C7-F18A-427F-9E1D-73848C1A8961}" srcOrd="1" destOrd="0" presId="urn:microsoft.com/office/officeart/2005/8/layout/StepDownProcess"/>
    <dgm:cxn modelId="{195FD9D5-60E9-41E9-BD29-80CA961B498F}" type="presParOf" srcId="{3EF45AF4-3CCD-4390-BCE6-385A60F11A65}" destId="{B834192F-6B3A-4BAD-BC64-13369B989371}" srcOrd="2" destOrd="0" presId="urn:microsoft.com/office/officeart/2005/8/layout/StepDownProcess"/>
    <dgm:cxn modelId="{D3B279E6-EBAD-4A27-8EDE-6C621E9967C2}" type="presParOf" srcId="{A4F8CC57-0A6A-4CCA-8124-1EEA8E9CE2F9}" destId="{448E3433-81AB-4B33-8C91-10F91AB2587B}" srcOrd="3" destOrd="0" presId="urn:microsoft.com/office/officeart/2005/8/layout/StepDownProcess"/>
    <dgm:cxn modelId="{8C12FFFF-4364-4BF8-A2DC-3780E150E75A}" type="presParOf" srcId="{A4F8CC57-0A6A-4CCA-8124-1EEA8E9CE2F9}" destId="{5641C4C2-159D-49F1-BBB9-ADFE174C3BCE}" srcOrd="4" destOrd="0" presId="urn:microsoft.com/office/officeart/2005/8/layout/StepDownProcess"/>
    <dgm:cxn modelId="{77EC31EC-C7A0-4B01-8C5A-11F40A5CC947}" type="presParOf" srcId="{5641C4C2-159D-49F1-BBB9-ADFE174C3BCE}" destId="{E883B5C9-0212-4DBC-ADCF-4FD7DE1EDD41}" srcOrd="0" destOrd="0" presId="urn:microsoft.com/office/officeart/2005/8/layout/StepDownProcess"/>
    <dgm:cxn modelId="{042FAD8E-4D3F-4A5D-ACFA-6337808D4432}" type="presParOf" srcId="{5641C4C2-159D-49F1-BBB9-ADFE174C3BCE}" destId="{50644F09-2675-47C8-A144-AF63ECB20A24}" srcOrd="1" destOrd="0" presId="urn:microsoft.com/office/officeart/2005/8/layout/StepDownProcess"/>
    <dgm:cxn modelId="{3CD5B64A-9027-4165-8FE6-A50B332299F5}" type="presParOf" srcId="{5641C4C2-159D-49F1-BBB9-ADFE174C3BCE}" destId="{EB3432B2-DC69-46D6-ADDF-D61BFCD2F883}" srcOrd="2" destOrd="0" presId="urn:microsoft.com/office/officeart/2005/8/layout/StepDownProcess"/>
    <dgm:cxn modelId="{DFAC5123-FC81-4FA2-B89C-318CFBC8777E}" type="presParOf" srcId="{A4F8CC57-0A6A-4CCA-8124-1EEA8E9CE2F9}" destId="{E168EA8A-C78B-433E-BA46-736CB67FBBB1}" srcOrd="5" destOrd="0" presId="urn:microsoft.com/office/officeart/2005/8/layout/StepDownProcess"/>
    <dgm:cxn modelId="{4DFB70BA-4E4D-4A71-9709-37BC54C418CD}" type="presParOf" srcId="{A4F8CC57-0A6A-4CCA-8124-1EEA8E9CE2F9}" destId="{21DD33EA-63E7-4BEC-AD6E-37A2893769FB}" srcOrd="6" destOrd="0" presId="urn:microsoft.com/office/officeart/2005/8/layout/StepDownProcess"/>
    <dgm:cxn modelId="{E5CF6C74-ED19-4E1E-809C-56B880BDC22A}" type="presParOf" srcId="{21DD33EA-63E7-4BEC-AD6E-37A2893769FB}" destId="{DEE33496-3E1D-4F95-A97E-3FB2B4D495A4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96A6F-6085-4558-A081-21B99E69D246}">
      <dsp:nvSpPr>
        <dsp:cNvPr id="0" name=""/>
        <dsp:cNvSpPr/>
      </dsp:nvSpPr>
      <dsp:spPr>
        <a:xfrm rot="5400000">
          <a:off x="1141533" y="1349065"/>
          <a:ext cx="1184773" cy="134882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5673AB-A9C3-4D3B-A65C-2CF5A5823D19}">
      <dsp:nvSpPr>
        <dsp:cNvPr id="0" name=""/>
        <dsp:cNvSpPr/>
      </dsp:nvSpPr>
      <dsp:spPr>
        <a:xfrm>
          <a:off x="827640" y="35721"/>
          <a:ext cx="1994460" cy="139605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Women identified to be pregnant</a:t>
          </a:r>
          <a:endParaRPr lang="en-US" sz="1300" kern="1200" dirty="0"/>
        </a:p>
      </dsp:txBody>
      <dsp:txXfrm>
        <a:off x="895802" y="103883"/>
        <a:ext cx="1858136" cy="1259733"/>
      </dsp:txXfrm>
    </dsp:sp>
    <dsp:sp modelId="{EE40648E-7B23-4916-BCEE-32C6E67C5CD6}">
      <dsp:nvSpPr>
        <dsp:cNvPr id="0" name=""/>
        <dsp:cNvSpPr/>
      </dsp:nvSpPr>
      <dsp:spPr>
        <a:xfrm>
          <a:off x="2822100" y="168867"/>
          <a:ext cx="1450580" cy="1128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D4F93F-5366-47E9-90C2-DA4199AB9EE7}">
      <dsp:nvSpPr>
        <dsp:cNvPr id="0" name=""/>
        <dsp:cNvSpPr/>
      </dsp:nvSpPr>
      <dsp:spPr>
        <a:xfrm rot="5400000">
          <a:off x="2795152" y="2917299"/>
          <a:ext cx="1184773" cy="134882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A8E1C7-F18A-427F-9E1D-73848C1A8961}">
      <dsp:nvSpPr>
        <dsp:cNvPr id="0" name=""/>
        <dsp:cNvSpPr/>
      </dsp:nvSpPr>
      <dsp:spPr>
        <a:xfrm>
          <a:off x="2481259" y="1603954"/>
          <a:ext cx="1994460" cy="139605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Pregnant women identified to be hepatitis B surface antigen (</a:t>
          </a:r>
          <a:r>
            <a:rPr lang="en-US" sz="1300" kern="1200" dirty="0" err="1" smtClean="0"/>
            <a:t>HBsAg</a:t>
          </a:r>
          <a:r>
            <a:rPr lang="en-US" sz="1300" kern="1200" dirty="0" smtClean="0"/>
            <a:t>) positive at prenatal screening or upon admission for delivery </a:t>
          </a:r>
          <a:endParaRPr lang="en-US" sz="1300" kern="1200" dirty="0"/>
        </a:p>
      </dsp:txBody>
      <dsp:txXfrm>
        <a:off x="2549421" y="1672116"/>
        <a:ext cx="1858136" cy="1259733"/>
      </dsp:txXfrm>
    </dsp:sp>
    <dsp:sp modelId="{B834192F-6B3A-4BAD-BC64-13369B989371}">
      <dsp:nvSpPr>
        <dsp:cNvPr id="0" name=""/>
        <dsp:cNvSpPr/>
      </dsp:nvSpPr>
      <dsp:spPr>
        <a:xfrm>
          <a:off x="4475720" y="1737100"/>
          <a:ext cx="1450580" cy="1128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83B5C9-0212-4DBC-ADCF-4FD7DE1EDD41}">
      <dsp:nvSpPr>
        <dsp:cNvPr id="0" name=""/>
        <dsp:cNvSpPr/>
      </dsp:nvSpPr>
      <dsp:spPr>
        <a:xfrm rot="5400000">
          <a:off x="4448772" y="4485532"/>
          <a:ext cx="1184773" cy="134882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644F09-2675-47C8-A144-AF63ECB20A24}">
      <dsp:nvSpPr>
        <dsp:cNvPr id="0" name=""/>
        <dsp:cNvSpPr/>
      </dsp:nvSpPr>
      <dsp:spPr>
        <a:xfrm>
          <a:off x="4134879" y="3172187"/>
          <a:ext cx="1994460" cy="139605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Live births to </a:t>
          </a:r>
          <a:r>
            <a:rPr lang="en-US" sz="1300" kern="1200" dirty="0" err="1" smtClean="0"/>
            <a:t>HBsAg</a:t>
          </a:r>
          <a:r>
            <a:rPr lang="en-US" sz="1300" kern="1200" dirty="0" smtClean="0"/>
            <a:t> pregnant women</a:t>
          </a:r>
          <a:endParaRPr lang="en-US" sz="1300" kern="1200" dirty="0"/>
        </a:p>
      </dsp:txBody>
      <dsp:txXfrm>
        <a:off x="4203041" y="3240349"/>
        <a:ext cx="1858136" cy="1259733"/>
      </dsp:txXfrm>
    </dsp:sp>
    <dsp:sp modelId="{EB3432B2-DC69-46D6-ADDF-D61BFCD2F883}">
      <dsp:nvSpPr>
        <dsp:cNvPr id="0" name=""/>
        <dsp:cNvSpPr/>
      </dsp:nvSpPr>
      <dsp:spPr>
        <a:xfrm>
          <a:off x="6129340" y="3305333"/>
          <a:ext cx="1450580" cy="1128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E33496-3E1D-4F95-A97E-3FB2B4D495A4}">
      <dsp:nvSpPr>
        <dsp:cNvPr id="0" name=""/>
        <dsp:cNvSpPr/>
      </dsp:nvSpPr>
      <dsp:spPr>
        <a:xfrm>
          <a:off x="5788499" y="4740421"/>
          <a:ext cx="1994460" cy="139605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Infants who received hepatitis B virus vaccine and hepatitis B immune globulin within 12 hours after birth</a:t>
          </a:r>
          <a:endParaRPr lang="en-US" sz="1300" kern="1200" dirty="0"/>
        </a:p>
      </dsp:txBody>
      <dsp:txXfrm>
        <a:off x="5856661" y="4808583"/>
        <a:ext cx="1858136" cy="1259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43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007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8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52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22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19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38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669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7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835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41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CC794-B9EE-4F8B-A0EE-FB51F02B2AFC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9A3A7-303F-40B8-B54C-6DEDCF9C5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758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71669143"/>
              </p:ext>
            </p:extLst>
          </p:nvPr>
        </p:nvGraphicFramePr>
        <p:xfrm>
          <a:off x="304800" y="304800"/>
          <a:ext cx="86106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48200" y="649069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Calculation Algorithm/Measure Logic </a:t>
            </a:r>
            <a:r>
              <a:rPr lang="en-US" b="1" dirty="0" smtClean="0"/>
              <a:t>Diagram for Measure# 0479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1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khatt</dc:creator>
  <cp:lastModifiedBy>khatt</cp:lastModifiedBy>
  <cp:revision>1</cp:revision>
  <dcterms:created xsi:type="dcterms:W3CDTF">2011-10-26T21:38:13Z</dcterms:created>
  <dcterms:modified xsi:type="dcterms:W3CDTF">2011-10-26T21:46:31Z</dcterms:modified>
</cp:coreProperties>
</file>